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2"/>
  </p:notesMasterIdLst>
  <p:sldIdLst>
    <p:sldId id="256" r:id="rId24"/>
    <p:sldId id="257" r:id="rId25"/>
    <p:sldId id="258" r:id="rId26"/>
    <p:sldId id="259" r:id="rId27"/>
    <p:sldId id="260" r:id="rId28"/>
    <p:sldId id="261" r:id="rId29"/>
    <p:sldId id="262" r:id="rId30"/>
    <p:sldId id="263" r:id="rId31"/>
    <p:sldId id="264" r:id="rId32"/>
    <p:sldId id="265" r:id="rId33"/>
    <p:sldId id="266" r:id="rId34"/>
    <p:sldId id="267" r:id="rId35"/>
    <p:sldId id="268" r:id="rId36"/>
    <p:sldId id="269" r:id="rId37"/>
    <p:sldId id="270" r:id="rId38"/>
    <p:sldId id="271" r:id="rId39"/>
    <p:sldId id="272" r:id="rId40"/>
    <p:sldId id="273" r:id="rId41"/>
    <p:sldId id="274" r:id="rId42"/>
    <p:sldId id="275" r:id="rId43"/>
    <p:sldId id="276" r:id="rId44"/>
    <p:sldId id="277" r:id="rId45"/>
    <p:sldId id="278" r:id="rId46"/>
    <p:sldId id="279" r:id="rId47"/>
    <p:sldId id="280" r:id="rId48"/>
    <p:sldId id="281" r:id="rId49"/>
    <p:sldId id="282" r:id="rId50"/>
    <p:sldId id="283"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arker Grotesque" charset="1" panose="00000000000000000000"/>
      <p:regular r:id="rId10"/>
    </p:embeddedFont>
    <p:embeddedFont>
      <p:font typeface="Darker Grotesque Bold" charset="1" panose="00000000000000000000"/>
      <p:regular r:id="rId11"/>
    </p:embeddedFont>
    <p:embeddedFont>
      <p:font typeface="Open Sauce" charset="1" panose="00000500000000000000"/>
      <p:regular r:id="rId12"/>
    </p:embeddedFont>
    <p:embeddedFont>
      <p:font typeface="Open Sauce Bold" charset="1" panose="00000800000000000000"/>
      <p:regular r:id="rId13"/>
    </p:embeddedFont>
    <p:embeddedFont>
      <p:font typeface="Open Sauce Italics" charset="1" panose="00000500000000000000"/>
      <p:regular r:id="rId14"/>
    </p:embeddedFont>
    <p:embeddedFont>
      <p:font typeface="Open Sauce Bold Italics" charset="1" panose="00000800000000000000"/>
      <p:regular r:id="rId15"/>
    </p:embeddedFont>
    <p:embeddedFont>
      <p:font typeface="Open Sauce Light" charset="1" panose="00000400000000000000"/>
      <p:regular r:id="rId16"/>
    </p:embeddedFont>
    <p:embeddedFont>
      <p:font typeface="Open Sauce Light Italics" charset="1" panose="00000400000000000000"/>
      <p:regular r:id="rId17"/>
    </p:embeddedFont>
    <p:embeddedFont>
      <p:font typeface="Open Sauce Medium" charset="1" panose="00000600000000000000"/>
      <p:regular r:id="rId18"/>
    </p:embeddedFont>
    <p:embeddedFont>
      <p:font typeface="Open Sauce Medium Italics" charset="1" panose="00000600000000000000"/>
      <p:regular r:id="rId19"/>
    </p:embeddedFont>
    <p:embeddedFont>
      <p:font typeface="Open Sauce Semi-Bold" charset="1" panose="00000700000000000000"/>
      <p:regular r:id="rId20"/>
    </p:embeddedFont>
    <p:embeddedFont>
      <p:font typeface="Open Sauce Semi-Bold Italics" charset="1" panose="00000700000000000000"/>
      <p:regular r:id="rId21"/>
    </p:embeddedFont>
    <p:embeddedFont>
      <p:font typeface="Open Sauce Heavy" charset="1" panose="00000A00000000000000"/>
      <p:regular r:id="rId22"/>
    </p:embeddedFont>
    <p:embeddedFont>
      <p:font typeface="Open Sauce Heavy Italics" charset="1" panose="00000A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slides/slide1.xml" Type="http://schemas.openxmlformats.org/officeDocument/2006/relationships/slide"/><Relationship Id="rId25" Target="slides/slide2.xml" Type="http://schemas.openxmlformats.org/officeDocument/2006/relationships/slide"/><Relationship Id="rId26" Target="slides/slide3.xml" Type="http://schemas.openxmlformats.org/officeDocument/2006/relationships/slide"/><Relationship Id="rId27" Target="slides/slide4.xml" Type="http://schemas.openxmlformats.org/officeDocument/2006/relationships/slide"/><Relationship Id="rId28" Target="slides/slide5.xml" Type="http://schemas.openxmlformats.org/officeDocument/2006/relationships/slide"/><Relationship Id="rId29" Target="slides/slide6.xml" Type="http://schemas.openxmlformats.org/officeDocument/2006/relationships/slide"/><Relationship Id="rId3" Target="viewProps.xml" Type="http://schemas.openxmlformats.org/officeDocument/2006/relationships/viewProps"/><Relationship Id="rId30" Target="slides/slide7.xml" Type="http://schemas.openxmlformats.org/officeDocument/2006/relationships/slide"/><Relationship Id="rId31" Target="slides/slide8.xml" Type="http://schemas.openxmlformats.org/officeDocument/2006/relationships/slide"/><Relationship Id="rId32" Target="slides/slide9.xml" Type="http://schemas.openxmlformats.org/officeDocument/2006/relationships/slide"/><Relationship Id="rId33" Target="slides/slide10.xml" Type="http://schemas.openxmlformats.org/officeDocument/2006/relationships/slide"/><Relationship Id="rId34" Target="slides/slide11.xml" Type="http://schemas.openxmlformats.org/officeDocument/2006/relationships/slide"/><Relationship Id="rId35" Target="slides/slide12.xml" Type="http://schemas.openxmlformats.org/officeDocument/2006/relationships/slide"/><Relationship Id="rId36" Target="slides/slide13.xml" Type="http://schemas.openxmlformats.org/officeDocument/2006/relationships/slide"/><Relationship Id="rId37" Target="slides/slide14.xml" Type="http://schemas.openxmlformats.org/officeDocument/2006/relationships/slide"/><Relationship Id="rId38" Target="slides/slide15.xml" Type="http://schemas.openxmlformats.org/officeDocument/2006/relationships/slide"/><Relationship Id="rId39" Target="slides/slide16.xml" Type="http://schemas.openxmlformats.org/officeDocument/2006/relationships/slide"/><Relationship Id="rId4" Target="theme/theme1.xml" Type="http://schemas.openxmlformats.org/officeDocument/2006/relationships/theme"/><Relationship Id="rId40" Target="slides/slide17.xml" Type="http://schemas.openxmlformats.org/officeDocument/2006/relationships/slide"/><Relationship Id="rId41" Target="slides/slide18.xml" Type="http://schemas.openxmlformats.org/officeDocument/2006/relationships/slide"/><Relationship Id="rId42" Target="slides/slide19.xml" Type="http://schemas.openxmlformats.org/officeDocument/2006/relationships/slide"/><Relationship Id="rId43" Target="slides/slide20.xml" Type="http://schemas.openxmlformats.org/officeDocument/2006/relationships/slide"/><Relationship Id="rId44" Target="slides/slide21.xml" Type="http://schemas.openxmlformats.org/officeDocument/2006/relationships/slide"/><Relationship Id="rId45" Target="slides/slide22.xml" Type="http://schemas.openxmlformats.org/officeDocument/2006/relationships/slide"/><Relationship Id="rId46" Target="slides/slide23.xml" Type="http://schemas.openxmlformats.org/officeDocument/2006/relationships/slide"/><Relationship Id="rId47" Target="slides/slide24.xml" Type="http://schemas.openxmlformats.org/officeDocument/2006/relationships/slide"/><Relationship Id="rId48" Target="slides/slide25.xml" Type="http://schemas.openxmlformats.org/officeDocument/2006/relationships/slide"/><Relationship Id="rId49" Target="slides/slide26.xml" Type="http://schemas.openxmlformats.org/officeDocument/2006/relationships/slide"/><Relationship Id="rId5" Target="tableStyles.xml" Type="http://schemas.openxmlformats.org/officeDocument/2006/relationships/tableStyles"/><Relationship Id="rId50" Target="slides/slide27.xml" Type="http://schemas.openxmlformats.org/officeDocument/2006/relationships/slide"/><Relationship Id="rId51" Target="slides/slide28.xml" Type="http://schemas.openxmlformats.org/officeDocument/2006/relationships/slide"/><Relationship Id="rId52" Target="notesMasters/notesMaster1.xml" Type="http://schemas.openxmlformats.org/officeDocument/2006/relationships/notesMaster"/><Relationship Id="rId53" Target="theme/theme2.xml" Type="http://schemas.openxmlformats.org/officeDocument/2006/relationships/theme"/><Relationship Id="rId54" Target="notesSlides/notesSlide1.xml" Type="http://schemas.openxmlformats.org/officeDocument/2006/relationships/notesSlide"/><Relationship Id="rId55" Target="notesSlides/notesSlide2.xml" Type="http://schemas.openxmlformats.org/officeDocument/2006/relationships/notesSlide"/><Relationship Id="rId56" Target="notesSlides/notesSlide3.xml" Type="http://schemas.openxmlformats.org/officeDocument/2006/relationships/notesSlide"/><Relationship Id="rId57" Target="notesSlides/notesSlide4.xml" Type="http://schemas.openxmlformats.org/officeDocument/2006/relationships/notesSlide"/><Relationship Id="rId58" Target="notesSlides/notesSlide5.xml" Type="http://schemas.openxmlformats.org/officeDocument/2006/relationships/notesSlide"/><Relationship Id="rId59" Target="notesSlides/notesSlide6.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12.png>
</file>

<file path=ppt/media/image13.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6.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1.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png" Type="http://schemas.openxmlformats.org/officeDocument/2006/relationships/image"/><Relationship Id="rId4" Target="../media/image10.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1.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2.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3.png" Type="http://schemas.openxmlformats.org/officeDocument/2006/relationships/image"/></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2.jpeg" Type="http://schemas.openxmlformats.org/officeDocument/2006/relationships/image"/><Relationship Id="rId4"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jpeg" Type="http://schemas.openxmlformats.org/officeDocument/2006/relationships/image"/><Relationship Id="rId4"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3.jpeg" Type="http://schemas.openxmlformats.org/officeDocument/2006/relationships/image"/><Relationship Id="rId4"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jpeg" Type="http://schemas.openxmlformats.org/officeDocument/2006/relationships/image"/><Relationship Id="rId4"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4.jpeg" Type="http://schemas.openxmlformats.org/officeDocument/2006/relationships/image"/><Relationship Id="rId4"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4.jpeg" Type="http://schemas.openxmlformats.org/officeDocument/2006/relationships/image"/><Relationship Id="rId4"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grpSp>
        <p:nvGrpSpPr>
          <p:cNvPr name="Group 2" id="2"/>
          <p:cNvGrpSpPr/>
          <p:nvPr/>
        </p:nvGrpSpPr>
        <p:grpSpPr>
          <a:xfrm rot="0">
            <a:off x="2044862" y="2112284"/>
            <a:ext cx="14198277" cy="5046497"/>
            <a:chOff x="0" y="0"/>
            <a:chExt cx="18931036" cy="6728663"/>
          </a:xfrm>
        </p:grpSpPr>
        <p:sp>
          <p:nvSpPr>
            <p:cNvPr name="TextBox 3" id="3"/>
            <p:cNvSpPr txBox="true"/>
            <p:nvPr/>
          </p:nvSpPr>
          <p:spPr>
            <a:xfrm rot="0">
              <a:off x="0" y="666750"/>
              <a:ext cx="18931036" cy="5242982"/>
            </a:xfrm>
            <a:prstGeom prst="rect">
              <a:avLst/>
            </a:prstGeom>
          </p:spPr>
          <p:txBody>
            <a:bodyPr anchor="t" rtlCol="false" tIns="0" lIns="0" bIns="0" rIns="0">
              <a:spAutoFit/>
            </a:bodyPr>
            <a:lstStyle/>
            <a:p>
              <a:pPr algn="ctr">
                <a:lnSpc>
                  <a:spcPts val="13999"/>
                </a:lnSpc>
              </a:pPr>
              <a:r>
                <a:rPr lang="en-US" sz="17499">
                  <a:solidFill>
                    <a:srgbClr val="FFEC6A"/>
                  </a:solidFill>
                  <a:latin typeface="Darker Grotesque Bold"/>
                </a:rPr>
                <a:t>CSCI 4502/5502</a:t>
              </a:r>
            </a:p>
          </p:txBody>
        </p:sp>
        <p:sp>
          <p:nvSpPr>
            <p:cNvPr name="TextBox 4" id="4"/>
            <p:cNvSpPr txBox="true"/>
            <p:nvPr/>
          </p:nvSpPr>
          <p:spPr>
            <a:xfrm rot="0">
              <a:off x="143482" y="6101834"/>
              <a:ext cx="18644072" cy="626830"/>
            </a:xfrm>
            <a:prstGeom prst="rect">
              <a:avLst/>
            </a:prstGeom>
          </p:spPr>
          <p:txBody>
            <a:bodyPr anchor="t" rtlCol="false" tIns="0" lIns="0" bIns="0" rIns="0">
              <a:spAutoFit/>
            </a:bodyPr>
            <a:lstStyle/>
            <a:p>
              <a:pPr algn="ctr">
                <a:lnSpc>
                  <a:spcPts val="3634"/>
                </a:lnSpc>
              </a:pPr>
              <a:r>
                <a:rPr lang="en-US" sz="3160">
                  <a:solidFill>
                    <a:srgbClr val="FFEC6A"/>
                  </a:solidFill>
                  <a:latin typeface="Open Sauce"/>
                </a:rPr>
                <a:t>Data Mining - Fall 2023 - Lecture 17 </a:t>
              </a:r>
            </a:p>
          </p:txBody>
        </p:sp>
      </p:grpSp>
      <p:sp>
        <p:nvSpPr>
          <p:cNvPr name="Freeform 5" id="5"/>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6" id="6"/>
          <p:cNvSpPr txBox="true"/>
          <p:nvPr/>
        </p:nvSpPr>
        <p:spPr>
          <a:xfrm rot="0">
            <a:off x="7819653" y="7409403"/>
            <a:ext cx="2648694" cy="472694"/>
          </a:xfrm>
          <a:prstGeom prst="rect">
            <a:avLst/>
          </a:prstGeom>
        </p:spPr>
        <p:txBody>
          <a:bodyPr anchor="t" rtlCol="false" tIns="0" lIns="0" bIns="0" rIns="0">
            <a:spAutoFit/>
          </a:bodyPr>
          <a:lstStyle/>
          <a:p>
            <a:pPr algn="ctr">
              <a:lnSpc>
                <a:spcPts val="3870"/>
              </a:lnSpc>
              <a:spcBef>
                <a:spcPct val="0"/>
              </a:spcBef>
            </a:pPr>
            <a:r>
              <a:rPr lang="en-US" sz="2764">
                <a:solidFill>
                  <a:srgbClr val="FFEC6A"/>
                </a:solidFill>
                <a:latin typeface="Open Sauce"/>
              </a:rPr>
              <a:t>Ravi Starzl, PhD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Q4</a:t>
            </a:r>
          </a:p>
        </p:txBody>
      </p:sp>
      <p:sp>
        <p:nvSpPr>
          <p:cNvPr name="TextBox 4" id="4"/>
          <p:cNvSpPr txBox="true"/>
          <p:nvPr/>
        </p:nvSpPr>
        <p:spPr>
          <a:xfrm rot="0">
            <a:off x="322466" y="4854044"/>
            <a:ext cx="8672096" cy="14442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If A and B are highly correlated, then either A </a:t>
            </a:r>
            <a:r>
              <a:rPr lang="en-US" sz="2764">
                <a:solidFill>
                  <a:srgbClr val="FFFFFF"/>
                </a:solidFill>
                <a:latin typeface="Open Sauce"/>
              </a:rPr>
              <a:t>causes B or B causes A.</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162" t="0" r="-6162"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Q4</a:t>
            </a:r>
          </a:p>
        </p:txBody>
      </p:sp>
      <p:sp>
        <p:nvSpPr>
          <p:cNvPr name="TextBox 4" id="4"/>
          <p:cNvSpPr txBox="true"/>
          <p:nvPr/>
        </p:nvSpPr>
        <p:spPr>
          <a:xfrm rot="0">
            <a:off x="322466" y="4854044"/>
            <a:ext cx="8672096" cy="14442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If A and B are highly correlated, then either A </a:t>
            </a:r>
            <a:r>
              <a:rPr lang="en-US" sz="2764">
                <a:solidFill>
                  <a:srgbClr val="FFFFFF"/>
                </a:solidFill>
                <a:latin typeface="Open Sauce"/>
              </a:rPr>
              <a:t>causes B or B causes A.</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162" t="0" r="-6162" b="0"/>
            </a:stretch>
          </a:blipFill>
        </p:spPr>
      </p:sp>
      <p:sp>
        <p:nvSpPr>
          <p:cNvPr name="TextBox 7" id="7"/>
          <p:cNvSpPr txBox="true"/>
          <p:nvPr/>
        </p:nvSpPr>
        <p:spPr>
          <a:xfrm rot="0">
            <a:off x="474866" y="6736771"/>
            <a:ext cx="8672096" cy="14442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FALSE. Correlation does NOT imply causality.</a:t>
            </a:r>
          </a:p>
          <a:p>
            <a:pPr algn="l" marL="1193925" indent="-397975" lvl="2">
              <a:lnSpc>
                <a:spcPts val="3870"/>
              </a:lnSpc>
              <a:buFont typeface="Arial"/>
              <a:buChar char="⚬"/>
            </a:pPr>
            <a:r>
              <a:rPr lang="en-US" sz="2764">
                <a:solidFill>
                  <a:srgbClr val="FFEC6A"/>
                </a:solidFill>
                <a:latin typeface="Open Sauce"/>
              </a:rPr>
              <a:t>For </a:t>
            </a:r>
            <a:r>
              <a:rPr lang="en-US" sz="2764">
                <a:solidFill>
                  <a:srgbClr val="FFEC6A"/>
                </a:solidFill>
                <a:latin typeface="Open Sauce"/>
              </a:rPr>
              <a:t>example: more ice cream sales, more drowning instances.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Q5</a:t>
            </a:r>
          </a:p>
        </p:txBody>
      </p:sp>
      <p:sp>
        <p:nvSpPr>
          <p:cNvPr name="TextBox 4" id="4"/>
          <p:cNvSpPr txBox="true"/>
          <p:nvPr/>
        </p:nvSpPr>
        <p:spPr>
          <a:xfrm rot="0">
            <a:off x="604270" y="3926886"/>
            <a:ext cx="8672096" cy="9584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SVM is an unsupervised learning method.</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8861" t="0" r="-68861"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Q5</a:t>
            </a:r>
          </a:p>
        </p:txBody>
      </p:sp>
      <p:sp>
        <p:nvSpPr>
          <p:cNvPr name="TextBox 4" id="4"/>
          <p:cNvSpPr txBox="true"/>
          <p:nvPr/>
        </p:nvSpPr>
        <p:spPr>
          <a:xfrm rot="0">
            <a:off x="604270" y="3926886"/>
            <a:ext cx="8672096" cy="9584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SVM is an unsupervised learning method.</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8861" t="0" r="-68861" b="0"/>
            </a:stretch>
          </a:blipFill>
        </p:spPr>
      </p:sp>
      <p:sp>
        <p:nvSpPr>
          <p:cNvPr name="TextBox 7" id="7"/>
          <p:cNvSpPr txBox="true"/>
          <p:nvPr/>
        </p:nvSpPr>
        <p:spPr>
          <a:xfrm rot="0">
            <a:off x="604270" y="5061836"/>
            <a:ext cx="8672096" cy="338734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EC6A"/>
                </a:solidFill>
                <a:latin typeface="Open Sauce"/>
              </a:rPr>
              <a:t>FALSE. SVM (support vector machines) is a classification </a:t>
            </a:r>
            <a:r>
              <a:rPr lang="en-US" sz="2764">
                <a:solidFill>
                  <a:srgbClr val="FFEC6A"/>
                </a:solidFill>
                <a:latin typeface="Open Sauce"/>
              </a:rPr>
              <a:t>method that leverages labeled objects to identify the maximum-margin hyperplane for class separation, i.e., supervised learning method. Unsupervised learning has no pre-defined classes or labeled training data.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Q6</a:t>
            </a:r>
          </a:p>
        </p:txBody>
      </p:sp>
      <p:sp>
        <p:nvSpPr>
          <p:cNvPr name="TextBox 4" id="4"/>
          <p:cNvSpPr txBox="true"/>
          <p:nvPr/>
        </p:nvSpPr>
        <p:spPr>
          <a:xfrm rot="0">
            <a:off x="474866" y="3716737"/>
            <a:ext cx="8672096"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MIN(S.price) ≥ v is an anti-monotonic constraint, where </a:t>
            </a:r>
            <a:r>
              <a:rPr lang="en-US" sz="2764">
                <a:solidFill>
                  <a:srgbClr val="FFFFFF"/>
                </a:solidFill>
                <a:latin typeface="Open Sauce"/>
              </a:rPr>
              <a:t>MIN(S.price) is the minimum item price in itemset S</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14185" t="0" r="-14185"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3" id="3"/>
          <p:cNvSpPr txBox="true"/>
          <p:nvPr/>
        </p:nvSpPr>
        <p:spPr>
          <a:xfrm rot="0">
            <a:off x="322466" y="2078272"/>
            <a:ext cx="8821534"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Q6</a:t>
            </a:r>
          </a:p>
        </p:txBody>
      </p:sp>
      <p:sp>
        <p:nvSpPr>
          <p:cNvPr name="TextBox 4" id="4"/>
          <p:cNvSpPr txBox="true"/>
          <p:nvPr/>
        </p:nvSpPr>
        <p:spPr>
          <a:xfrm rot="0">
            <a:off x="474866" y="3716737"/>
            <a:ext cx="8672096"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True or False:</a:t>
            </a:r>
          </a:p>
          <a:p>
            <a:pPr algn="l" marL="1193925" indent="-397975" lvl="2">
              <a:lnSpc>
                <a:spcPts val="3870"/>
              </a:lnSpc>
              <a:buFont typeface="Arial"/>
              <a:buChar char="⚬"/>
            </a:pPr>
            <a:r>
              <a:rPr lang="en-US" sz="2764">
                <a:solidFill>
                  <a:srgbClr val="FFFFFF"/>
                </a:solidFill>
                <a:latin typeface="Open Sauce"/>
              </a:rPr>
              <a:t>MIN(S.price) ≥ v is an anti-monotonic constraint, where </a:t>
            </a:r>
            <a:r>
              <a:rPr lang="en-US" sz="2764">
                <a:solidFill>
                  <a:srgbClr val="FFFFFF"/>
                </a:solidFill>
                <a:latin typeface="Open Sauce"/>
              </a:rPr>
              <a:t>MIN(S.price) is the minimum item price in itemset S</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Freeform 6" id="6"/>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14185" t="0" r="-14185" b="0"/>
            </a:stretch>
          </a:blipFill>
        </p:spPr>
      </p:sp>
      <p:sp>
        <p:nvSpPr>
          <p:cNvPr name="TextBox 7" id="7"/>
          <p:cNvSpPr txBox="true"/>
          <p:nvPr/>
        </p:nvSpPr>
        <p:spPr>
          <a:xfrm rot="0">
            <a:off x="474866" y="6008108"/>
            <a:ext cx="8672096" cy="2901569"/>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EC6A"/>
                </a:solidFill>
                <a:latin typeface="Open Sauce"/>
              </a:rPr>
              <a:t>TRUE. Anti-monotonicity states that if S violates the </a:t>
            </a:r>
            <a:r>
              <a:rPr lang="en-US" sz="2764">
                <a:solidFill>
                  <a:srgbClr val="FFEC6A"/>
                </a:solidFill>
                <a:latin typeface="Open Sauce"/>
              </a:rPr>
              <a:t>constraint, then S+ must also violate the constraint. If MIN(S.price) &lt; v, then MIN(S+.price) &lt;= MIN(S.price) &lt; v, since MIN() cannot increase when more items are added. As such, this constraint is anti-monotonic.</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4078406"/>
            <a:ext cx="11400161" cy="416071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Midterm Review</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1436819" y="4137873"/>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1548950" y="424780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2179126" y="414279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Multiple Choice</a:t>
            </a:r>
          </a:p>
        </p:txBody>
      </p:sp>
      <p:grpSp>
        <p:nvGrpSpPr>
          <p:cNvPr name="Group 9" id="9"/>
          <p:cNvGrpSpPr>
            <a:grpSpLocks noChangeAspect="true"/>
          </p:cNvGrpSpPr>
          <p:nvPr/>
        </p:nvGrpSpPr>
        <p:grpSpPr>
          <a:xfrm rot="0">
            <a:off x="11436819" y="5251733"/>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1548950" y="53616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2179126" y="5226469"/>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True or False</a:t>
            </a:r>
          </a:p>
        </p:txBody>
      </p:sp>
      <p:grpSp>
        <p:nvGrpSpPr>
          <p:cNvPr name="Group 13" id="13"/>
          <p:cNvGrpSpPr>
            <a:grpSpLocks noChangeAspect="true"/>
          </p:cNvGrpSpPr>
          <p:nvPr/>
        </p:nvGrpSpPr>
        <p:grpSpPr>
          <a:xfrm rot="0">
            <a:off x="11436819" y="6239143"/>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1548950" y="634907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2179126" y="6244060"/>
            <a:ext cx="4192081"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Short Answers</a:t>
            </a:r>
          </a:p>
        </p:txBody>
      </p:sp>
      <p:grpSp>
        <p:nvGrpSpPr>
          <p:cNvPr name="Group 17" id="17"/>
          <p:cNvGrpSpPr>
            <a:grpSpLocks noChangeAspect="true"/>
          </p:cNvGrpSpPr>
          <p:nvPr/>
        </p:nvGrpSpPr>
        <p:grpSpPr>
          <a:xfrm rot="0">
            <a:off x="11436819" y="7353003"/>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1548950" y="746293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2179126" y="7327739"/>
            <a:ext cx="5080174"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Reasoning / Computing</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Q7</a:t>
            </a:r>
          </a:p>
        </p:txBody>
      </p:sp>
      <p:sp>
        <p:nvSpPr>
          <p:cNvPr name="TextBox 5" id="5"/>
          <p:cNvSpPr txBox="true"/>
          <p:nvPr/>
        </p:nvSpPr>
        <p:spPr>
          <a:xfrm rot="0">
            <a:off x="474866" y="3802344"/>
            <a:ext cx="9414736" cy="144424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Data mining aims to find interesting patterns. </a:t>
            </a:r>
            <a:r>
              <a:rPr lang="en-US" sz="2764">
                <a:solidFill>
                  <a:srgbClr val="FFFFFF"/>
                </a:solidFill>
                <a:latin typeface="Open Sauce"/>
              </a:rPr>
              <a:t>Identify three properties that an interesting pattern should have.</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Q7</a:t>
            </a:r>
          </a:p>
        </p:txBody>
      </p:sp>
      <p:sp>
        <p:nvSpPr>
          <p:cNvPr name="TextBox 5" id="5"/>
          <p:cNvSpPr txBox="true"/>
          <p:nvPr/>
        </p:nvSpPr>
        <p:spPr>
          <a:xfrm rot="0">
            <a:off x="474866" y="3802344"/>
            <a:ext cx="9414736" cy="144424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Data mining aims to find interesting patterns. </a:t>
            </a:r>
            <a:r>
              <a:rPr lang="en-US" sz="2764">
                <a:solidFill>
                  <a:srgbClr val="FFFFFF"/>
                </a:solidFill>
                <a:latin typeface="Open Sauce"/>
              </a:rPr>
              <a:t>Identify three properties that an interesting pattern should have.</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471904" y="5948330"/>
            <a:ext cx="8672096" cy="958469"/>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EC6A"/>
                </a:solidFill>
                <a:latin typeface="Open Sauce"/>
              </a:rPr>
              <a:t>Valid, novel, potentially useful, ultimately understandable by </a:t>
            </a:r>
            <a:r>
              <a:rPr lang="en-US" sz="2764">
                <a:solidFill>
                  <a:srgbClr val="FFEC6A"/>
                </a:solidFill>
                <a:latin typeface="Open Sauce"/>
              </a:rPr>
              <a:t>human</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Q8</a:t>
            </a:r>
          </a:p>
        </p:txBody>
      </p:sp>
      <p:sp>
        <p:nvSpPr>
          <p:cNvPr name="TextBox 5" id="5"/>
          <p:cNvSpPr txBox="true"/>
          <p:nvPr/>
        </p:nvSpPr>
        <p:spPr>
          <a:xfrm rot="0">
            <a:off x="474866" y="4288119"/>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What information is shown in a box plot?</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4078406"/>
            <a:ext cx="11400161" cy="416071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Midterm Review</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1436819" y="4137873"/>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1548950" y="424780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2179126" y="4142790"/>
            <a:ext cx="4192081"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Multiple Choice</a:t>
            </a:r>
          </a:p>
        </p:txBody>
      </p:sp>
      <p:grpSp>
        <p:nvGrpSpPr>
          <p:cNvPr name="Group 9" id="9"/>
          <p:cNvGrpSpPr>
            <a:grpSpLocks noChangeAspect="true"/>
          </p:cNvGrpSpPr>
          <p:nvPr/>
        </p:nvGrpSpPr>
        <p:grpSpPr>
          <a:xfrm rot="0">
            <a:off x="11436819" y="5251733"/>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1548950" y="53616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2179126" y="5226469"/>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True or False</a:t>
            </a:r>
          </a:p>
        </p:txBody>
      </p:sp>
      <p:grpSp>
        <p:nvGrpSpPr>
          <p:cNvPr name="Group 13" id="13"/>
          <p:cNvGrpSpPr>
            <a:grpSpLocks noChangeAspect="true"/>
          </p:cNvGrpSpPr>
          <p:nvPr/>
        </p:nvGrpSpPr>
        <p:grpSpPr>
          <a:xfrm rot="0">
            <a:off x="11436819" y="6239143"/>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1548950" y="634907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2179126" y="624406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Short Answers</a:t>
            </a:r>
          </a:p>
        </p:txBody>
      </p:sp>
      <p:grpSp>
        <p:nvGrpSpPr>
          <p:cNvPr name="Group 17" id="17"/>
          <p:cNvGrpSpPr>
            <a:grpSpLocks noChangeAspect="true"/>
          </p:cNvGrpSpPr>
          <p:nvPr/>
        </p:nvGrpSpPr>
        <p:grpSpPr>
          <a:xfrm rot="0">
            <a:off x="11436819" y="7353003"/>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1548950" y="746293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2179126" y="7327739"/>
            <a:ext cx="5080174"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Reasoning / Computing</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46338" t="0" r="-46338"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Freeform 4" id="4"/>
          <p:cNvSpPr/>
          <p:nvPr/>
        </p:nvSpPr>
        <p:spPr>
          <a:xfrm flipH="false" flipV="false" rot="0">
            <a:off x="1723187" y="5338396"/>
            <a:ext cx="6169529" cy="3163861"/>
          </a:xfrm>
          <a:custGeom>
            <a:avLst/>
            <a:gdLst/>
            <a:ahLst/>
            <a:cxnLst/>
            <a:rect r="r" b="b" t="t" l="l"/>
            <a:pathLst>
              <a:path h="3163861" w="6169529">
                <a:moveTo>
                  <a:pt x="0" y="0"/>
                </a:moveTo>
                <a:lnTo>
                  <a:pt x="6169529" y="0"/>
                </a:lnTo>
                <a:lnTo>
                  <a:pt x="6169529" y="3163861"/>
                </a:lnTo>
                <a:lnTo>
                  <a:pt x="0" y="3163861"/>
                </a:lnTo>
                <a:lnTo>
                  <a:pt x="0" y="0"/>
                </a:lnTo>
                <a:close/>
              </a:path>
            </a:pathLst>
          </a:custGeom>
          <a:blipFill>
            <a:blip r:embed="rId4"/>
            <a:stretch>
              <a:fillRect l="0" t="0" r="0" b="0"/>
            </a:stretch>
          </a:blipFill>
        </p:spPr>
      </p:sp>
      <p:sp>
        <p:nvSpPr>
          <p:cNvPr name="TextBox 5" id="5"/>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Q8</a:t>
            </a:r>
          </a:p>
        </p:txBody>
      </p:sp>
      <p:sp>
        <p:nvSpPr>
          <p:cNvPr name="TextBox 6" id="6"/>
          <p:cNvSpPr txBox="true"/>
          <p:nvPr/>
        </p:nvSpPr>
        <p:spPr>
          <a:xfrm rot="0">
            <a:off x="471904" y="3297999"/>
            <a:ext cx="9414736" cy="47269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What information is shown in a box plot?</a:t>
            </a:r>
          </a:p>
        </p:txBody>
      </p:sp>
      <p:sp>
        <p:nvSpPr>
          <p:cNvPr name="TextBox 7" id="7"/>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8" id="8"/>
          <p:cNvSpPr txBox="true"/>
          <p:nvPr/>
        </p:nvSpPr>
        <p:spPr>
          <a:xfrm rot="0">
            <a:off x="471904" y="4185031"/>
            <a:ext cx="8672096" cy="9584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Q1, Q2 (median), Q3, IQR</a:t>
            </a:r>
          </a:p>
          <a:p>
            <a:pPr algn="l" marL="596962" indent="-298481" lvl="1">
              <a:lnSpc>
                <a:spcPts val="3870"/>
              </a:lnSpc>
              <a:buFont typeface="Arial"/>
              <a:buChar char="•"/>
            </a:pPr>
            <a:r>
              <a:rPr lang="en-US" sz="2764">
                <a:solidFill>
                  <a:srgbClr val="FFEC6A"/>
                </a:solidFill>
                <a:latin typeface="Open Sauce"/>
              </a:rPr>
              <a:t>whiskers (min, max, or 1.5xIQR and outliers)</a:t>
            </a:r>
          </a:p>
        </p:txBody>
      </p:sp>
      <p:sp>
        <p:nvSpPr>
          <p:cNvPr name="TextBox 9" id="9"/>
          <p:cNvSpPr txBox="true"/>
          <p:nvPr/>
        </p:nvSpPr>
        <p:spPr>
          <a:xfrm rot="0">
            <a:off x="1723187" y="8473682"/>
            <a:ext cx="6169529" cy="762635"/>
          </a:xfrm>
          <a:prstGeom prst="rect">
            <a:avLst/>
          </a:prstGeom>
        </p:spPr>
        <p:txBody>
          <a:bodyPr anchor="t" rtlCol="false" tIns="0" lIns="0" bIns="0" rIns="0">
            <a:spAutoFit/>
          </a:bodyPr>
          <a:lstStyle/>
          <a:p>
            <a:pPr algn="ctr">
              <a:lnSpc>
                <a:spcPts val="1540"/>
              </a:lnSpc>
              <a:spcBef>
                <a:spcPct val="0"/>
              </a:spcBef>
            </a:pPr>
          </a:p>
          <a:p>
            <a:pPr algn="ctr">
              <a:lnSpc>
                <a:spcPts val="1540"/>
              </a:lnSpc>
              <a:spcBef>
                <a:spcPct val="0"/>
              </a:spcBef>
            </a:pPr>
            <a:r>
              <a:rPr lang="en-US" sz="1100">
                <a:solidFill>
                  <a:srgbClr val="FFFFFF"/>
                </a:solidFill>
                <a:latin typeface="Open Sauce"/>
              </a:rPr>
              <a:t>Figure by Ravi Kiran Sirigiri</a:t>
            </a:r>
          </a:p>
          <a:p>
            <a:pPr algn="ctr">
              <a:lnSpc>
                <a:spcPts val="1540"/>
              </a:lnSpc>
              <a:spcBef>
                <a:spcPct val="0"/>
              </a:spcBef>
            </a:pPr>
            <a:r>
              <a:rPr lang="en-US" sz="1100">
                <a:solidFill>
                  <a:srgbClr val="FFFFFF"/>
                </a:solidFill>
                <a:latin typeface="Open Sauce"/>
              </a:rPr>
              <a:t>https://medium.com/@ravikiransirigiri4215/box-and-whisker-plot-box-plot-9f595839ee21</a:t>
            </a:r>
          </a:p>
          <a:p>
            <a:pPr algn="ctr">
              <a:lnSpc>
                <a:spcPts val="1540"/>
              </a:lnSpc>
              <a:spcBef>
                <a:spcPct val="0"/>
              </a:spcBef>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36010" t="0" r="-3601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Q9</a:t>
            </a:r>
          </a:p>
        </p:txBody>
      </p:sp>
      <p:sp>
        <p:nvSpPr>
          <p:cNvPr name="TextBox 5" id="5"/>
          <p:cNvSpPr txBox="true"/>
          <p:nvPr/>
        </p:nvSpPr>
        <p:spPr>
          <a:xfrm rot="0">
            <a:off x="474866" y="3802344"/>
            <a:ext cx="9414736" cy="144424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Which classification method has better </a:t>
            </a:r>
            <a:r>
              <a:rPr lang="en-US" sz="2764">
                <a:solidFill>
                  <a:srgbClr val="FFFFFF"/>
                </a:solidFill>
                <a:latin typeface="Open Sauce"/>
              </a:rPr>
              <a:t>interpretability: decision tree induction or neural network? Briefly explain why.</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2"/>
            <a:stretch>
              <a:fillRect l="-36010" t="0" r="-3601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3"/>
            <a:stretch>
              <a:fillRect l="0" t="0" r="-351165" b="0"/>
            </a:stretch>
          </a:blipFill>
        </p:spPr>
      </p:sp>
      <p:sp>
        <p:nvSpPr>
          <p:cNvPr name="TextBox 4" id="4"/>
          <p:cNvSpPr txBox="true"/>
          <p:nvPr/>
        </p:nvSpPr>
        <p:spPr>
          <a:xfrm rot="0">
            <a:off x="322466" y="1763710"/>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Q9</a:t>
            </a:r>
          </a:p>
        </p:txBody>
      </p:sp>
      <p:sp>
        <p:nvSpPr>
          <p:cNvPr name="TextBox 5" id="5"/>
          <p:cNvSpPr txBox="true"/>
          <p:nvPr/>
        </p:nvSpPr>
        <p:spPr>
          <a:xfrm rot="0">
            <a:off x="474866" y="3802344"/>
            <a:ext cx="9414736" cy="1444244"/>
          </a:xfrm>
          <a:prstGeom prst="rect">
            <a:avLst/>
          </a:prstGeom>
        </p:spPr>
        <p:txBody>
          <a:bodyPr anchor="t" rtlCol="false" tIns="0" lIns="0" bIns="0" rIns="0">
            <a:spAutoFit/>
          </a:bodyPr>
          <a:lstStyle/>
          <a:p>
            <a:pPr algn="l" marL="596962" indent="-298481" lvl="1">
              <a:lnSpc>
                <a:spcPts val="3870"/>
              </a:lnSpc>
              <a:buFont typeface="Arial"/>
              <a:buChar char="•"/>
            </a:pPr>
            <a:r>
              <a:rPr lang="en-US" sz="2764">
                <a:solidFill>
                  <a:srgbClr val="FFFFFF"/>
                </a:solidFill>
                <a:latin typeface="Open Sauce"/>
              </a:rPr>
              <a:t>Which classification method has better </a:t>
            </a:r>
            <a:r>
              <a:rPr lang="en-US" sz="2764">
                <a:solidFill>
                  <a:srgbClr val="FFFFFF"/>
                </a:solidFill>
                <a:latin typeface="Open Sauce"/>
              </a:rPr>
              <a:t>interpretability: decision tree induction or neural network? Briefly explain why.</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471904" y="5503763"/>
            <a:ext cx="9417699"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Decision tree induction: branching based on attributes’ </a:t>
            </a:r>
            <a:r>
              <a:rPr lang="en-US" sz="2764">
                <a:solidFill>
                  <a:srgbClr val="FFEC6A"/>
                </a:solidFill>
                <a:latin typeface="Open Sauce"/>
              </a:rPr>
              <a:t>values to arrive at a decision. Easy to interpret.</a:t>
            </a:r>
          </a:p>
          <a:p>
            <a:pPr algn="l" marL="596962" indent="-298481" lvl="1">
              <a:lnSpc>
                <a:spcPts val="3870"/>
              </a:lnSpc>
              <a:buFont typeface="Arial"/>
              <a:buChar char="•"/>
            </a:pPr>
            <a:r>
              <a:rPr lang="en-US" sz="2764">
                <a:solidFill>
                  <a:srgbClr val="FFEC6A"/>
                </a:solidFill>
                <a:latin typeface="Open Sauce"/>
              </a:rPr>
              <a:t>Neural network: hidden layers, weighted combinations, bias, activation function. Difficult to interpret.</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4078406"/>
            <a:ext cx="11400161" cy="416071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Midterm Review</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1436819" y="4137873"/>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1548950" y="424780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2179126" y="414279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Multiple Choice</a:t>
            </a:r>
          </a:p>
        </p:txBody>
      </p:sp>
      <p:grpSp>
        <p:nvGrpSpPr>
          <p:cNvPr name="Group 9" id="9"/>
          <p:cNvGrpSpPr>
            <a:grpSpLocks noChangeAspect="true"/>
          </p:cNvGrpSpPr>
          <p:nvPr/>
        </p:nvGrpSpPr>
        <p:grpSpPr>
          <a:xfrm rot="0">
            <a:off x="11436819" y="5251733"/>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1548950" y="53616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2179126" y="5226469"/>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True or False</a:t>
            </a:r>
          </a:p>
        </p:txBody>
      </p:sp>
      <p:grpSp>
        <p:nvGrpSpPr>
          <p:cNvPr name="Group 13" id="13"/>
          <p:cNvGrpSpPr>
            <a:grpSpLocks noChangeAspect="true"/>
          </p:cNvGrpSpPr>
          <p:nvPr/>
        </p:nvGrpSpPr>
        <p:grpSpPr>
          <a:xfrm rot="0">
            <a:off x="11436819" y="6239143"/>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1548950" y="634907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2179126" y="624406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Short Answers</a:t>
            </a:r>
          </a:p>
        </p:txBody>
      </p:sp>
      <p:grpSp>
        <p:nvGrpSpPr>
          <p:cNvPr name="Group 17" id="17"/>
          <p:cNvGrpSpPr>
            <a:grpSpLocks noChangeAspect="true"/>
          </p:cNvGrpSpPr>
          <p:nvPr/>
        </p:nvGrpSpPr>
        <p:grpSpPr>
          <a:xfrm rot="0">
            <a:off x="11436819" y="7353003"/>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1548950" y="746293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2179126" y="7327739"/>
            <a:ext cx="5080174"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Reasoning / Computing</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3258083" y="2978420"/>
            <a:ext cx="3166664" cy="5680658"/>
          </a:xfrm>
          <a:custGeom>
            <a:avLst/>
            <a:gdLst/>
            <a:ahLst/>
            <a:cxnLst/>
            <a:rect r="r" b="b" t="t" l="l"/>
            <a:pathLst>
              <a:path h="5680658" w="3166664">
                <a:moveTo>
                  <a:pt x="0" y="0"/>
                </a:moveTo>
                <a:lnTo>
                  <a:pt x="3166665" y="0"/>
                </a:lnTo>
                <a:lnTo>
                  <a:pt x="3166665" y="5680658"/>
                </a:lnTo>
                <a:lnTo>
                  <a:pt x="0" y="5680658"/>
                </a:lnTo>
                <a:lnTo>
                  <a:pt x="0" y="0"/>
                </a:lnTo>
                <a:close/>
              </a:path>
            </a:pathLst>
          </a:custGeom>
          <a:blipFill>
            <a:blip r:embed="rId3"/>
            <a:stretch>
              <a:fillRect l="0" t="0" r="0"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Q10</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749305" y="3104150"/>
            <a:ext cx="9414736"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market basket </a:t>
            </a:r>
            <a:r>
              <a:rPr lang="en-US" sz="2764">
                <a:solidFill>
                  <a:srgbClr val="FFFFFF"/>
                </a:solidFill>
                <a:latin typeface="Open Sauce"/>
              </a:rPr>
              <a:t>transactions shown in the table.</a:t>
            </a:r>
          </a:p>
          <a:p>
            <a:pPr algn="l" marL="1193925" indent="-397975" lvl="2">
              <a:lnSpc>
                <a:spcPts val="3870"/>
              </a:lnSpc>
              <a:buFont typeface="Arial"/>
              <a:buChar char="⚬"/>
            </a:pPr>
            <a:r>
              <a:rPr lang="en-US" sz="2764">
                <a:solidFill>
                  <a:srgbClr val="FFFFFF"/>
                </a:solidFill>
                <a:latin typeface="Open Sauce"/>
              </a:rPr>
              <a:t>Let min_support = 35%, find all frequent itemsets using the Apriori algorithm.</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13258083" y="2978420"/>
            <a:ext cx="3166664" cy="5680658"/>
          </a:xfrm>
          <a:custGeom>
            <a:avLst/>
            <a:gdLst/>
            <a:ahLst/>
            <a:cxnLst/>
            <a:rect r="r" b="b" t="t" l="l"/>
            <a:pathLst>
              <a:path h="5680658" w="3166664">
                <a:moveTo>
                  <a:pt x="0" y="0"/>
                </a:moveTo>
                <a:lnTo>
                  <a:pt x="3166665" y="0"/>
                </a:lnTo>
                <a:lnTo>
                  <a:pt x="3166665" y="5680658"/>
                </a:lnTo>
                <a:lnTo>
                  <a:pt x="0" y="5680658"/>
                </a:lnTo>
                <a:lnTo>
                  <a:pt x="0" y="0"/>
                </a:lnTo>
                <a:close/>
              </a:path>
            </a:pathLst>
          </a:custGeom>
          <a:blipFill>
            <a:blip r:embed="rId3"/>
            <a:stretch>
              <a:fillRect l="0" t="0" r="0"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Q10</a:t>
            </a:r>
          </a:p>
        </p:txBody>
      </p:sp>
      <p:sp>
        <p:nvSpPr>
          <p:cNvPr name="TextBox 5" id="5"/>
          <p:cNvSpPr txBox="true"/>
          <p:nvPr/>
        </p:nvSpPr>
        <p:spPr>
          <a:xfrm rot="0">
            <a:off x="749305" y="3104150"/>
            <a:ext cx="9414736" cy="193001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market basket </a:t>
            </a:r>
            <a:r>
              <a:rPr lang="en-US" sz="2764">
                <a:solidFill>
                  <a:srgbClr val="FFFFFF"/>
                </a:solidFill>
                <a:latin typeface="Open Sauce"/>
              </a:rPr>
              <a:t>transactions shown in the table.</a:t>
            </a:r>
          </a:p>
          <a:p>
            <a:pPr algn="l" marL="1193925" indent="-397975" lvl="2">
              <a:lnSpc>
                <a:spcPts val="3870"/>
              </a:lnSpc>
              <a:buFont typeface="Arial"/>
              <a:buChar char="⚬"/>
            </a:pPr>
            <a:r>
              <a:rPr lang="en-US" sz="2764">
                <a:solidFill>
                  <a:srgbClr val="FFFFFF"/>
                </a:solidFill>
                <a:latin typeface="Open Sauce"/>
              </a:rPr>
              <a:t>Let min_support = 35%, find all frequent itemsets using the Apriori algorithm.</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1858694" y="5100845"/>
            <a:ext cx="9414736" cy="9584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10 * 35% = 3.5</a:t>
            </a:r>
          </a:p>
          <a:p>
            <a:pPr algn="l" marL="596962" indent="-298481" lvl="1">
              <a:lnSpc>
                <a:spcPts val="3870"/>
              </a:lnSpc>
              <a:buFont typeface="Arial"/>
              <a:buChar char="•"/>
            </a:pPr>
            <a:r>
              <a:rPr lang="en-US" sz="2764">
                <a:solidFill>
                  <a:srgbClr val="FFEC6A"/>
                </a:solidFill>
                <a:latin typeface="Open Sauce"/>
              </a:rPr>
              <a:t>frequent: at least 4 occurrences</a:t>
            </a:r>
          </a:p>
        </p:txBody>
      </p:sp>
      <p:sp>
        <p:nvSpPr>
          <p:cNvPr name="TextBox 8" id="8"/>
          <p:cNvSpPr txBox="true"/>
          <p:nvPr/>
        </p:nvSpPr>
        <p:spPr>
          <a:xfrm rot="0">
            <a:off x="1858694" y="6356731"/>
            <a:ext cx="7970193"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1-itemsets</a:t>
            </a:r>
          </a:p>
          <a:p>
            <a:pPr marL="1193925" indent="-397975" lvl="2">
              <a:lnSpc>
                <a:spcPts val="3870"/>
              </a:lnSpc>
              <a:buFont typeface="Arial"/>
              <a:buChar char="⚬"/>
            </a:pPr>
            <a:r>
              <a:rPr lang="en-US" sz="2764">
                <a:solidFill>
                  <a:srgbClr val="FFEC6A"/>
                </a:solidFill>
                <a:latin typeface="Open Sauce"/>
              </a:rPr>
              <a:t>A:7, E:6, P: 5, X:4, </a:t>
            </a:r>
            <a:r>
              <a:rPr lang="en-US" sz="2764">
                <a:solidFill>
                  <a:srgbClr val="FF3131"/>
                </a:solidFill>
                <a:latin typeface="Open Sauce"/>
              </a:rPr>
              <a:t>(not G:2, M: 3, S:2, Z:2)</a:t>
            </a:r>
          </a:p>
          <a:p>
            <a:pPr marL="596962" indent="-298481" lvl="1">
              <a:lnSpc>
                <a:spcPts val="3870"/>
              </a:lnSpc>
              <a:buFont typeface="Arial"/>
              <a:buChar char="•"/>
            </a:pPr>
            <a:r>
              <a:rPr lang="en-US" sz="2764">
                <a:solidFill>
                  <a:srgbClr val="FFEC6A"/>
                </a:solidFill>
                <a:latin typeface="Open Sauce"/>
              </a:rPr>
              <a:t>2-itemsets</a:t>
            </a:r>
          </a:p>
          <a:p>
            <a:pPr marL="1193925" indent="-397975" lvl="2">
              <a:lnSpc>
                <a:spcPts val="3870"/>
              </a:lnSpc>
              <a:buFont typeface="Arial"/>
              <a:buChar char="⚬"/>
            </a:pPr>
            <a:r>
              <a:rPr lang="en-US" sz="2764">
                <a:solidFill>
                  <a:srgbClr val="FFEC6A"/>
                </a:solidFill>
                <a:latin typeface="Open Sauce"/>
              </a:rPr>
              <a:t>AE:5, AP:4, EP:4, </a:t>
            </a:r>
            <a:r>
              <a:rPr lang="en-US" sz="2764">
                <a:solidFill>
                  <a:srgbClr val="FF3131"/>
                </a:solidFill>
                <a:latin typeface="Open Sauce"/>
              </a:rPr>
              <a:t>(not AX:2, EX:2, PX:3)</a:t>
            </a:r>
          </a:p>
          <a:p>
            <a:pPr marL="596962" indent="-298481" lvl="1">
              <a:lnSpc>
                <a:spcPts val="3870"/>
              </a:lnSpc>
              <a:buFont typeface="Arial"/>
              <a:buChar char="•"/>
            </a:pPr>
            <a:r>
              <a:rPr lang="en-US" sz="2764">
                <a:solidFill>
                  <a:srgbClr val="FFEC6A"/>
                </a:solidFill>
                <a:latin typeface="Open Sauce"/>
              </a:rPr>
              <a:t>3-itemsets </a:t>
            </a:r>
          </a:p>
          <a:p>
            <a:pPr marL="1193925" indent="-397975" lvl="2">
              <a:lnSpc>
                <a:spcPts val="3870"/>
              </a:lnSpc>
              <a:buFont typeface="Arial"/>
              <a:buChar char="⚬"/>
            </a:pPr>
            <a:r>
              <a:rPr lang="en-US" sz="2764">
                <a:solidFill>
                  <a:srgbClr val="FFEC6A"/>
                </a:solidFill>
                <a:latin typeface="Open Sauce"/>
              </a:rPr>
              <a:t>AEP:4</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9737203" y="2549569"/>
            <a:ext cx="8428122" cy="6847849"/>
          </a:xfrm>
          <a:custGeom>
            <a:avLst/>
            <a:gdLst/>
            <a:ahLst/>
            <a:cxnLst/>
            <a:rect r="r" b="b" t="t" l="l"/>
            <a:pathLst>
              <a:path h="6847849" w="8428122">
                <a:moveTo>
                  <a:pt x="0" y="0"/>
                </a:moveTo>
                <a:lnTo>
                  <a:pt x="8428122" y="0"/>
                </a:lnTo>
                <a:lnTo>
                  <a:pt x="8428122" y="6847849"/>
                </a:lnTo>
                <a:lnTo>
                  <a:pt x="0" y="6847849"/>
                </a:lnTo>
                <a:lnTo>
                  <a:pt x="0" y="0"/>
                </a:lnTo>
                <a:close/>
              </a:path>
            </a:pathLst>
          </a:custGeom>
          <a:blipFill>
            <a:blip r:embed="rId3"/>
            <a:stretch>
              <a:fillRect l="0" t="0" r="0"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Q11</a:t>
            </a:r>
          </a:p>
        </p:txBody>
      </p:sp>
      <p:sp>
        <p:nvSpPr>
          <p:cNvPr name="TextBox 5" id="5"/>
          <p:cNvSpPr txBox="true"/>
          <p:nvPr/>
        </p:nvSpPr>
        <p:spPr>
          <a:xfrm rot="0">
            <a:off x="167721" y="3055112"/>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training examples shown in the table </a:t>
            </a:r>
            <a:r>
              <a:rPr lang="en-US" sz="2764">
                <a:solidFill>
                  <a:srgbClr val="FFFFFF"/>
                </a:solidFill>
                <a:latin typeface="Open Sauce"/>
              </a:rPr>
              <a:t>for a binary classification problem of the class label “Speedy”.</a:t>
            </a:r>
          </a:p>
          <a:p>
            <a:pPr algn="l" marL="1193925" indent="-397975" lvl="2">
              <a:lnSpc>
                <a:spcPts val="3870"/>
              </a:lnSpc>
              <a:buFont typeface="Arial"/>
              <a:buChar char="⚬"/>
            </a:pPr>
            <a:r>
              <a:rPr lang="en-US" sz="2764">
                <a:solidFill>
                  <a:srgbClr val="FFFFFF"/>
                </a:solidFill>
                <a:latin typeface="Open Sauce"/>
              </a:rPr>
              <a:t>Using naive Bayes classifier, write out the steps for computing of the probability of “BigTip” being Yes  or X = (Food=Good, Price=Average, BigTip=Yes)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Tree>
  </p:cSld>
  <p:clrMapOvr>
    <a:masterClrMapping/>
  </p:clrMapOvr>
</p:sld>
</file>

<file path=ppt/slides/slide2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Freeform 3" id="3"/>
          <p:cNvSpPr/>
          <p:nvPr/>
        </p:nvSpPr>
        <p:spPr>
          <a:xfrm flipH="false" flipV="false" rot="0">
            <a:off x="9737203" y="2549569"/>
            <a:ext cx="8428122" cy="6847849"/>
          </a:xfrm>
          <a:custGeom>
            <a:avLst/>
            <a:gdLst/>
            <a:ahLst/>
            <a:cxnLst/>
            <a:rect r="r" b="b" t="t" l="l"/>
            <a:pathLst>
              <a:path h="6847849" w="8428122">
                <a:moveTo>
                  <a:pt x="0" y="0"/>
                </a:moveTo>
                <a:lnTo>
                  <a:pt x="8428122" y="0"/>
                </a:lnTo>
                <a:lnTo>
                  <a:pt x="8428122" y="6847849"/>
                </a:lnTo>
                <a:lnTo>
                  <a:pt x="0" y="6847849"/>
                </a:lnTo>
                <a:lnTo>
                  <a:pt x="0" y="0"/>
                </a:lnTo>
                <a:close/>
              </a:path>
            </a:pathLst>
          </a:custGeom>
          <a:blipFill>
            <a:blip r:embed="rId3"/>
            <a:stretch>
              <a:fillRect l="0" t="0" r="0" b="0"/>
            </a:stretch>
          </a:blipFill>
        </p:spPr>
      </p:sp>
      <p:sp>
        <p:nvSpPr>
          <p:cNvPr name="TextBox 4" id="4"/>
          <p:cNvSpPr txBox="true"/>
          <p:nvPr/>
        </p:nvSpPr>
        <p:spPr>
          <a:xfrm rot="0">
            <a:off x="322466" y="1763710"/>
            <a:ext cx="9588357"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Q11</a:t>
            </a:r>
          </a:p>
        </p:txBody>
      </p:sp>
      <p:sp>
        <p:nvSpPr>
          <p:cNvPr name="TextBox 5" id="5"/>
          <p:cNvSpPr txBox="true"/>
          <p:nvPr/>
        </p:nvSpPr>
        <p:spPr>
          <a:xfrm rot="0">
            <a:off x="167721" y="3055112"/>
            <a:ext cx="9414736" cy="33873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Consider the training examples shown in the table </a:t>
            </a:r>
            <a:r>
              <a:rPr lang="en-US" sz="2764">
                <a:solidFill>
                  <a:srgbClr val="FFFFFF"/>
                </a:solidFill>
                <a:latin typeface="Open Sauce"/>
              </a:rPr>
              <a:t>for a binary classification problem of the class label “Speedy”.</a:t>
            </a:r>
          </a:p>
          <a:p>
            <a:pPr algn="l" marL="1193925" indent="-397975" lvl="2">
              <a:lnSpc>
                <a:spcPts val="3870"/>
              </a:lnSpc>
              <a:buFont typeface="Arial"/>
              <a:buChar char="⚬"/>
            </a:pPr>
            <a:r>
              <a:rPr lang="en-US" sz="2764">
                <a:solidFill>
                  <a:srgbClr val="FFFFFF"/>
                </a:solidFill>
                <a:latin typeface="Open Sauce"/>
              </a:rPr>
              <a:t>Using naive Bayes classifier, write out the steps for computing of the probability of “BigTip” being Yes  or X = (Food=Good, Price=Average, BigTip=Yes)</a:t>
            </a:r>
          </a:p>
        </p:txBody>
      </p:sp>
      <p:sp>
        <p:nvSpPr>
          <p:cNvPr name="TextBox 6" id="6"/>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7" id="7"/>
          <p:cNvSpPr txBox="true"/>
          <p:nvPr/>
        </p:nvSpPr>
        <p:spPr>
          <a:xfrm rot="0">
            <a:off x="322466" y="6699631"/>
            <a:ext cx="9414736" cy="2901569"/>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EC6A"/>
                </a:solidFill>
                <a:latin typeface="Open Sauce"/>
              </a:rPr>
              <a:t>X = (Food=Good, Price=Average, BigTip=Yes)</a:t>
            </a:r>
          </a:p>
          <a:p>
            <a:pPr marL="596962" indent="-298481" lvl="1">
              <a:lnSpc>
                <a:spcPts val="3870"/>
              </a:lnSpc>
              <a:buFont typeface="Arial"/>
              <a:buChar char="•"/>
            </a:pPr>
            <a:r>
              <a:rPr lang="en-US" sz="2764">
                <a:solidFill>
                  <a:srgbClr val="FFEC6A"/>
                </a:solidFill>
                <a:latin typeface="Open Sauce"/>
              </a:rPr>
              <a:t>P(Yes) = 8/12, P(No) = 4/12</a:t>
            </a:r>
          </a:p>
          <a:p>
            <a:pPr marL="596962" indent="-298481" lvl="1">
              <a:lnSpc>
                <a:spcPts val="3870"/>
              </a:lnSpc>
              <a:buFont typeface="Arial"/>
              <a:buChar char="•"/>
            </a:pPr>
            <a:r>
              <a:rPr lang="en-US" sz="2764">
                <a:solidFill>
                  <a:srgbClr val="FFEC6A"/>
                </a:solidFill>
                <a:latin typeface="Open Sauce"/>
              </a:rPr>
              <a:t>P(Yes|X) = P(X|Yes)P(Yes)/P(X)</a:t>
            </a:r>
          </a:p>
          <a:p>
            <a:pPr marL="596962" indent="-298481" lvl="1">
              <a:lnSpc>
                <a:spcPts val="3870"/>
              </a:lnSpc>
              <a:buFont typeface="Arial"/>
              <a:buChar char="•"/>
            </a:pPr>
            <a:r>
              <a:rPr lang="en-US" sz="2764">
                <a:solidFill>
                  <a:srgbClr val="FFEC6A"/>
                </a:solidFill>
                <a:latin typeface="Open Sauce"/>
              </a:rPr>
              <a:t>P(Food=Good|Yes) x P(Price=Average|Yes) x P(BigTip=Yes|Yes) x P(Yes) </a:t>
            </a:r>
          </a:p>
          <a:p>
            <a:pPr algn="l" marL="1193925" indent="-397975" lvl="2">
              <a:lnSpc>
                <a:spcPts val="3870"/>
              </a:lnSpc>
              <a:buFont typeface="Arial"/>
              <a:buChar char="⚬"/>
            </a:pPr>
            <a:r>
              <a:rPr lang="en-US" sz="2764">
                <a:solidFill>
                  <a:srgbClr val="FFEC6A"/>
                </a:solidFill>
                <a:latin typeface="Open Sauce"/>
              </a:rPr>
              <a:t>= 5/8 x 6/8 x 5/8 x 8/12 can ignore P(X)</a:t>
            </a:r>
          </a:p>
        </p:txBody>
      </p:sp>
    </p:spTree>
  </p:cSld>
  <p:clrMapOvr>
    <a:masterClrMapping/>
  </p:clrMapOvr>
</p:sld>
</file>

<file path=ppt/slides/slide2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TextBox 2" id="2"/>
          <p:cNvSpPr txBox="true"/>
          <p:nvPr/>
        </p:nvSpPr>
        <p:spPr>
          <a:xfrm rot="0">
            <a:off x="4345854" y="5076825"/>
            <a:ext cx="9596291" cy="1251585"/>
          </a:xfrm>
          <a:prstGeom prst="rect">
            <a:avLst/>
          </a:prstGeom>
        </p:spPr>
        <p:txBody>
          <a:bodyPr anchor="t" rtlCol="false" tIns="0" lIns="0" bIns="0" rIns="0">
            <a:spAutoFit/>
          </a:bodyPr>
          <a:lstStyle/>
          <a:p>
            <a:pPr algn="ctr">
              <a:lnSpc>
                <a:spcPts val="5040"/>
              </a:lnSpc>
            </a:pPr>
            <a:r>
              <a:rPr lang="en-US" sz="3600">
                <a:solidFill>
                  <a:srgbClr val="FFFFFF"/>
                </a:solidFill>
                <a:latin typeface="Open Sauce"/>
              </a:rPr>
              <a:t>A special thank you to Qin Lv for her slides, on which this lecture is based</a:t>
            </a:r>
          </a:p>
        </p:txBody>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2"/>
            <a:stretch>
              <a:fillRect l="0" t="0" r="-351165" b="0"/>
            </a:stretch>
          </a:blipFill>
        </p:spPr>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5" id="5"/>
          <p:cNvSpPr txBox="true"/>
          <p:nvPr/>
        </p:nvSpPr>
        <p:spPr>
          <a:xfrm rot="0">
            <a:off x="2053225" y="295275"/>
            <a:ext cx="8691812" cy="1282065"/>
          </a:xfrm>
          <a:prstGeom prst="rect">
            <a:avLst/>
          </a:prstGeom>
        </p:spPr>
        <p:txBody>
          <a:bodyPr anchor="t" rtlCol="false" tIns="0" lIns="0" bIns="0" rIns="0">
            <a:spAutoFit/>
          </a:bodyPr>
          <a:lstStyle/>
          <a:p>
            <a:pPr algn="l" marL="0" indent="0" lvl="1">
              <a:lnSpc>
                <a:spcPts val="9360"/>
              </a:lnSpc>
              <a:spcBef>
                <a:spcPct val="0"/>
              </a:spcBef>
            </a:pPr>
            <a:r>
              <a:rPr lang="en-US" sz="10400">
                <a:solidFill>
                  <a:srgbClr val="FFEC6A"/>
                </a:solidFill>
                <a:latin typeface="Darker Grotesque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6157" t="0" r="-4615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121037"/>
            <a:ext cx="10162181" cy="72735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The Apriori algorithm, a classic algorithm used in data mining for mining frequent itemsets and relevant association rules, has certain bottlenecks. Which of the following best describes the three major bottlenecks of the Apriori algorithm?</a:t>
            </a:r>
          </a:p>
          <a:p>
            <a:pPr marL="1193925" indent="-397975" lvl="2">
              <a:lnSpc>
                <a:spcPts val="3870"/>
              </a:lnSpc>
              <a:buFont typeface="Arial"/>
              <a:buChar char="⚬"/>
            </a:pPr>
            <a:r>
              <a:rPr lang="en-US" sz="2764">
                <a:solidFill>
                  <a:srgbClr val="FFFFFF"/>
                </a:solidFill>
                <a:latin typeface="Open Sauce"/>
              </a:rPr>
              <a:t>A) Large itemset generation, computational complexity, and the need for prior knowledge.</a:t>
            </a:r>
          </a:p>
          <a:p>
            <a:pPr marL="1193925" indent="-397975" lvl="2">
              <a:lnSpc>
                <a:spcPts val="3870"/>
              </a:lnSpc>
              <a:buFont typeface="Arial"/>
              <a:buChar char="⚬"/>
            </a:pPr>
            <a:r>
              <a:rPr lang="en-US" sz="2764">
                <a:solidFill>
                  <a:srgbClr val="FFFFFF"/>
                </a:solidFill>
                <a:latin typeface="Open Sauce"/>
              </a:rPr>
              <a:t>B) Repeated database scans, large itemset generation, and computational complexity.</a:t>
            </a:r>
          </a:p>
          <a:p>
            <a:pPr marL="1193925" indent="-397975" lvl="2">
              <a:lnSpc>
                <a:spcPts val="3870"/>
              </a:lnSpc>
              <a:buFont typeface="Arial"/>
              <a:buChar char="⚬"/>
            </a:pPr>
            <a:r>
              <a:rPr lang="en-US" sz="2764">
                <a:solidFill>
                  <a:srgbClr val="FFFFFF"/>
                </a:solidFill>
                <a:latin typeface="Open Sauce"/>
              </a:rPr>
              <a:t>C) Repeated database scans, the need for prior knowledge, and memory usage.</a:t>
            </a:r>
          </a:p>
          <a:p>
            <a:pPr marL="1193925" indent="-397975" lvl="2">
              <a:lnSpc>
                <a:spcPts val="3870"/>
              </a:lnSpc>
              <a:buFont typeface="Arial"/>
              <a:buChar char="⚬"/>
            </a:pPr>
            <a:r>
              <a:rPr lang="en-US" sz="2764">
                <a:solidFill>
                  <a:srgbClr val="FFFFFF"/>
                </a:solidFill>
                <a:latin typeface="Open Sauce"/>
              </a:rPr>
              <a:t>D) Computational complexity, memory usage, and lack of scalability.</a:t>
            </a:r>
          </a:p>
          <a:p>
            <a:pPr algn="l" marL="1193925" indent="-397975" lvl="2">
              <a:lnSpc>
                <a:spcPts val="3870"/>
              </a:lnSpc>
              <a:buFont typeface="Arial"/>
              <a:buChar char="⚬"/>
            </a:pPr>
            <a:r>
              <a:rPr lang="en-US" sz="2764">
                <a:solidFill>
                  <a:srgbClr val="FFFFFF"/>
                </a:solidFill>
                <a:latin typeface="Open Sauce"/>
              </a:rPr>
              <a:t>E) Lack of scalability, large itemset generation, and the need for prior knowledge.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46157" t="0" r="-4615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Q1</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317984"/>
            <a:ext cx="10162181" cy="727354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The Apriori algorithm, a classic algorithm used in data mining for mining frequent itemsets and relevant association rules, has certain bottlenecks. Which of the following best describes the three major bottlenecks of the Apriori algorithm?</a:t>
            </a:r>
          </a:p>
          <a:p>
            <a:pPr>
              <a:lnSpc>
                <a:spcPts val="3870"/>
              </a:lnSpc>
            </a:pPr>
          </a:p>
          <a:p>
            <a:pPr marL="596962" indent="-298481" lvl="1">
              <a:lnSpc>
                <a:spcPts val="3870"/>
              </a:lnSpc>
              <a:buFont typeface="Arial"/>
              <a:buChar char="•"/>
            </a:pPr>
            <a:r>
              <a:rPr lang="en-US" sz="2764">
                <a:solidFill>
                  <a:srgbClr val="FFEC6A"/>
                </a:solidFill>
                <a:latin typeface="Open Sauce"/>
              </a:rPr>
              <a:t>Correct Answer: B) Repeated database scans, large itemset generation, and computational complexity.</a:t>
            </a:r>
          </a:p>
          <a:p>
            <a:pPr marL="596962" indent="-298481" lvl="1">
              <a:lnSpc>
                <a:spcPts val="3870"/>
              </a:lnSpc>
              <a:buFont typeface="Arial"/>
              <a:buChar char="•"/>
            </a:pPr>
            <a:r>
              <a:rPr lang="en-US" sz="2764">
                <a:solidFill>
                  <a:srgbClr val="FFEC6A"/>
                </a:solidFill>
                <a:latin typeface="Open Sauce"/>
              </a:rPr>
              <a:t>The Apriori algorithm suffers from three key bottlenecks:</a:t>
            </a:r>
          </a:p>
          <a:p>
            <a:pPr marL="1193925" indent="-397975" lvl="2">
              <a:lnSpc>
                <a:spcPts val="3870"/>
              </a:lnSpc>
              <a:buFont typeface="Arial"/>
              <a:buChar char="⚬"/>
            </a:pPr>
            <a:r>
              <a:rPr lang="en-US" sz="2764">
                <a:solidFill>
                  <a:srgbClr val="FFEC6A"/>
                </a:solidFill>
                <a:latin typeface="Open Sauce"/>
              </a:rPr>
              <a:t>It may require multiple full scans of the database.</a:t>
            </a:r>
          </a:p>
          <a:p>
            <a:pPr marL="1193925" indent="-397975" lvl="2">
              <a:lnSpc>
                <a:spcPts val="3870"/>
              </a:lnSpc>
              <a:buFont typeface="Arial"/>
              <a:buChar char="⚬"/>
            </a:pPr>
            <a:r>
              <a:rPr lang="en-US" sz="2764">
                <a:solidFill>
                  <a:srgbClr val="FFEC6A"/>
                </a:solidFill>
                <a:latin typeface="Open Sauce"/>
              </a:rPr>
              <a:t>The generation of potentially large numbers of candidate itemsets.</a:t>
            </a:r>
          </a:p>
          <a:p>
            <a:pPr algn="l" marL="1193925" indent="-397975" lvl="2">
              <a:lnSpc>
                <a:spcPts val="3870"/>
              </a:lnSpc>
              <a:buFont typeface="Arial"/>
              <a:buChar char="⚬"/>
            </a:pPr>
            <a:r>
              <a:rPr lang="en-US" sz="2764">
                <a:solidFill>
                  <a:srgbClr val="FFEC6A"/>
                </a:solidFill>
                <a:latin typeface="Open Sauce"/>
              </a:rPr>
              <a:t>The time complexity associated with counting support for candidate itemsets.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Q2</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606812"/>
            <a:ext cx="10162181" cy="63019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In the context of decision tree learning algorithms, the Information Gain measure is used to decide the splitting criterion that partitions a dataset. Which of the following statements best describes Information Gain?</a:t>
            </a:r>
          </a:p>
          <a:p>
            <a:pPr>
              <a:lnSpc>
                <a:spcPts val="3870"/>
              </a:lnSpc>
            </a:pPr>
          </a:p>
          <a:p>
            <a:pPr marL="1193925" indent="-397975" lvl="2">
              <a:lnSpc>
                <a:spcPts val="3870"/>
              </a:lnSpc>
              <a:buFont typeface="Arial"/>
              <a:buChar char="⚬"/>
            </a:pPr>
            <a:r>
              <a:rPr lang="en-US" sz="2764">
                <a:solidFill>
                  <a:srgbClr val="FFFFFF"/>
                </a:solidFill>
                <a:latin typeface="Open Sauce"/>
              </a:rPr>
              <a:t>A) It is the measure of the increase in entropy after a dataset is split on an attribute. </a:t>
            </a:r>
          </a:p>
          <a:p>
            <a:pPr marL="1193925" indent="-397975" lvl="2">
              <a:lnSpc>
                <a:spcPts val="3870"/>
              </a:lnSpc>
              <a:buFont typeface="Arial"/>
              <a:buChar char="⚬"/>
            </a:pPr>
            <a:r>
              <a:rPr lang="en-US" sz="2764">
                <a:solidFill>
                  <a:srgbClr val="FFFFFF"/>
                </a:solidFill>
                <a:latin typeface="Open Sauce"/>
              </a:rPr>
              <a:t>B) It is the measure of the decrease in entropy after a dataset is split on an attribute. </a:t>
            </a:r>
          </a:p>
          <a:p>
            <a:pPr marL="1193925" indent="-397975" lvl="2">
              <a:lnSpc>
                <a:spcPts val="3870"/>
              </a:lnSpc>
              <a:buFont typeface="Arial"/>
              <a:buChar char="⚬"/>
            </a:pPr>
            <a:r>
              <a:rPr lang="en-US" sz="2764">
                <a:solidFill>
                  <a:srgbClr val="FFFFFF"/>
                </a:solidFill>
                <a:latin typeface="Open Sauce"/>
              </a:rPr>
              <a:t>C) It is the measure of the total entropy in a dataset without considering any attribute. </a:t>
            </a:r>
          </a:p>
          <a:p>
            <a:pPr algn="l" marL="1193925" indent="-397975" lvl="2">
              <a:lnSpc>
                <a:spcPts val="3870"/>
              </a:lnSpc>
              <a:buFont typeface="Arial"/>
              <a:buChar char="⚬"/>
            </a:pPr>
            <a:r>
              <a:rPr lang="en-US" sz="2764">
                <a:solidFill>
                  <a:srgbClr val="FFFFFF"/>
                </a:solidFill>
                <a:latin typeface="Open Sauce"/>
              </a:rPr>
              <a:t>D) It is the measure of entropy within individual subsets of a dataset after it is split on an attribute.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64107" t="0" r="-64107"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Q2</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803759"/>
            <a:ext cx="10162181" cy="63019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In the context of decision tree learning algorithms, the Information Gain measure is used to decide the splitting criterion that partitions a dataset. Which of the following statements best describes Information Gain?</a:t>
            </a:r>
          </a:p>
          <a:p>
            <a:pPr>
              <a:lnSpc>
                <a:spcPts val="3870"/>
              </a:lnSpc>
            </a:pPr>
          </a:p>
          <a:p>
            <a:pPr marL="596962" indent="-298481" lvl="1">
              <a:lnSpc>
                <a:spcPts val="3870"/>
              </a:lnSpc>
              <a:buFont typeface="Arial"/>
              <a:buChar char="•"/>
            </a:pPr>
            <a:r>
              <a:rPr lang="en-US" sz="2764">
                <a:solidFill>
                  <a:srgbClr val="FFEC6A"/>
                </a:solidFill>
                <a:latin typeface="Open Sauce"/>
              </a:rPr>
              <a:t>Correct Answer: B) It is the measure of the decrease in entropy after a dataset is split on an attribute.</a:t>
            </a:r>
          </a:p>
          <a:p>
            <a:pPr algn="l" marL="596962" indent="-298481" lvl="1">
              <a:lnSpc>
                <a:spcPts val="3870"/>
              </a:lnSpc>
              <a:buFont typeface="Arial"/>
              <a:buChar char="•"/>
            </a:pPr>
            <a:r>
              <a:rPr lang="en-US" sz="2764">
                <a:solidFill>
                  <a:srgbClr val="FFEC6A"/>
                </a:solidFill>
                <a:latin typeface="Open Sauce"/>
              </a:rPr>
              <a:t>Information Gain is a statistical property that measures the expected reduction in the impurity of the target variable given additional information about it provided by the feature variables. In other words, it quantifies the "reduction in entropy" or surprise from learning the value of an attribute.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35580" t="0" r="-3558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Q3</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606812"/>
            <a:ext cx="10162181" cy="63019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Bayes' theorem is a fundamental concept in probabilistic data mining, particularly in the use of Naive Bayes classifiers. Which of the following correctly describes Bayes' theorem?</a:t>
            </a:r>
          </a:p>
          <a:p>
            <a:pPr>
              <a:lnSpc>
                <a:spcPts val="3870"/>
              </a:lnSpc>
            </a:pPr>
          </a:p>
          <a:p>
            <a:pPr marL="1193925" indent="-397975" lvl="2">
              <a:lnSpc>
                <a:spcPts val="3870"/>
              </a:lnSpc>
              <a:buFont typeface="Arial"/>
              <a:buChar char="⚬"/>
            </a:pPr>
            <a:r>
              <a:rPr lang="en-US" sz="2764">
                <a:solidFill>
                  <a:srgbClr val="FFFFFF"/>
                </a:solidFill>
                <a:latin typeface="Open Sauce"/>
              </a:rPr>
              <a:t>A) It is a theorem used to find the probability of an event given that another event has occurred. </a:t>
            </a:r>
          </a:p>
          <a:p>
            <a:pPr marL="1193925" indent="-397975" lvl="2">
              <a:lnSpc>
                <a:spcPts val="3870"/>
              </a:lnSpc>
              <a:buFont typeface="Arial"/>
              <a:buChar char="⚬"/>
            </a:pPr>
            <a:r>
              <a:rPr lang="en-US" sz="2764">
                <a:solidFill>
                  <a:srgbClr val="FFFFFF"/>
                </a:solidFill>
                <a:latin typeface="Open Sauce"/>
              </a:rPr>
              <a:t>B) It is a theorem used to determine the total probability of an event occurring. </a:t>
            </a:r>
          </a:p>
          <a:p>
            <a:pPr marL="1193925" indent="-397975" lvl="2">
              <a:lnSpc>
                <a:spcPts val="3870"/>
              </a:lnSpc>
              <a:buFont typeface="Arial"/>
              <a:buChar char="⚬"/>
            </a:pPr>
            <a:r>
              <a:rPr lang="en-US" sz="2764">
                <a:solidFill>
                  <a:srgbClr val="FFFFFF"/>
                </a:solidFill>
                <a:latin typeface="Open Sauce"/>
              </a:rPr>
              <a:t>C) It is a theorem used to calculate the joint probability of two independent events. </a:t>
            </a:r>
          </a:p>
          <a:p>
            <a:pPr algn="l" marL="1193925" indent="-397975" lvl="2">
              <a:lnSpc>
                <a:spcPts val="3870"/>
              </a:lnSpc>
              <a:buFont typeface="Arial"/>
              <a:buChar char="⚬"/>
            </a:pPr>
            <a:r>
              <a:rPr lang="en-US" sz="2764">
                <a:solidFill>
                  <a:srgbClr val="FFFFFF"/>
                </a:solidFill>
                <a:latin typeface="Open Sauce"/>
              </a:rPr>
              <a:t>D) It is a theorem used to find the probability of an event not occurring.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10274491" y="0"/>
            <a:ext cx="8013509" cy="10287000"/>
          </a:xfrm>
          <a:custGeom>
            <a:avLst/>
            <a:gdLst/>
            <a:ahLst/>
            <a:cxnLst/>
            <a:rect r="r" b="b" t="t" l="l"/>
            <a:pathLst>
              <a:path h="10287000" w="8013509">
                <a:moveTo>
                  <a:pt x="0" y="0"/>
                </a:moveTo>
                <a:lnTo>
                  <a:pt x="8013509" y="0"/>
                </a:lnTo>
                <a:lnTo>
                  <a:pt x="8013509" y="10287000"/>
                </a:lnTo>
                <a:lnTo>
                  <a:pt x="0" y="10287000"/>
                </a:lnTo>
                <a:lnTo>
                  <a:pt x="0" y="0"/>
                </a:lnTo>
                <a:close/>
              </a:path>
            </a:pathLst>
          </a:custGeom>
          <a:blipFill>
            <a:blip r:embed="rId3"/>
            <a:stretch>
              <a:fillRect l="-35580" t="0" r="-35580" b="0"/>
            </a:stretch>
          </a:blipFill>
        </p:spPr>
      </p:sp>
      <p:sp>
        <p:nvSpPr>
          <p:cNvPr name="Freeform 3" id="3"/>
          <p:cNvSpPr/>
          <p:nvPr/>
        </p:nvSpPr>
        <p:spPr>
          <a:xfrm flipH="false" flipV="false" rot="0">
            <a:off x="0" y="0"/>
            <a:ext cx="1208540" cy="1163202"/>
          </a:xfrm>
          <a:custGeom>
            <a:avLst/>
            <a:gdLst/>
            <a:ahLst/>
            <a:cxnLst/>
            <a:rect r="r" b="b" t="t" l="l"/>
            <a:pathLst>
              <a:path h="1163202" w="1208540">
                <a:moveTo>
                  <a:pt x="0" y="0"/>
                </a:moveTo>
                <a:lnTo>
                  <a:pt x="1208540" y="0"/>
                </a:lnTo>
                <a:lnTo>
                  <a:pt x="1208540" y="1163202"/>
                </a:lnTo>
                <a:lnTo>
                  <a:pt x="0" y="1163202"/>
                </a:lnTo>
                <a:lnTo>
                  <a:pt x="0" y="0"/>
                </a:lnTo>
                <a:close/>
              </a:path>
            </a:pathLst>
          </a:custGeom>
          <a:blipFill>
            <a:blip r:embed="rId4"/>
            <a:stretch>
              <a:fillRect l="0" t="0" r="-351165" b="0"/>
            </a:stretch>
          </a:blipFill>
        </p:spPr>
      </p:sp>
      <p:sp>
        <p:nvSpPr>
          <p:cNvPr name="TextBox 4" id="4"/>
          <p:cNvSpPr txBox="true"/>
          <p:nvPr/>
        </p:nvSpPr>
        <p:spPr>
          <a:xfrm rot="0">
            <a:off x="604270" y="1004055"/>
            <a:ext cx="10072406" cy="1277114"/>
          </a:xfrm>
          <a:prstGeom prst="rect">
            <a:avLst/>
          </a:prstGeom>
        </p:spPr>
        <p:txBody>
          <a:bodyPr anchor="t" rtlCol="false" tIns="0" lIns="0" bIns="0" rIns="0">
            <a:spAutoFit/>
          </a:bodyPr>
          <a:lstStyle/>
          <a:p>
            <a:pPr algn="l" marL="0" indent="0" lvl="1">
              <a:lnSpc>
                <a:spcPts val="9243"/>
              </a:lnSpc>
              <a:spcBef>
                <a:spcPct val="0"/>
              </a:spcBef>
            </a:pPr>
            <a:r>
              <a:rPr lang="en-US" sz="10270">
                <a:solidFill>
                  <a:srgbClr val="FFEC6A"/>
                </a:solidFill>
                <a:latin typeface="Darker Grotesque Bold"/>
              </a:rPr>
              <a:t>Example Q3</a:t>
            </a:r>
          </a:p>
        </p:txBody>
      </p:sp>
      <p:sp>
        <p:nvSpPr>
          <p:cNvPr name="TextBox 5" id="5"/>
          <p:cNvSpPr txBox="true"/>
          <p:nvPr/>
        </p:nvSpPr>
        <p:spPr>
          <a:xfrm rot="0">
            <a:off x="1765928"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sp>
        <p:nvSpPr>
          <p:cNvPr name="TextBox 6" id="6"/>
          <p:cNvSpPr txBox="true"/>
          <p:nvPr/>
        </p:nvSpPr>
        <p:spPr>
          <a:xfrm rot="0">
            <a:off x="0" y="2606812"/>
            <a:ext cx="10162181" cy="6301994"/>
          </a:xfrm>
          <a:prstGeom prst="rect">
            <a:avLst/>
          </a:prstGeom>
        </p:spPr>
        <p:txBody>
          <a:bodyPr anchor="t" rtlCol="false" tIns="0" lIns="0" bIns="0" rIns="0">
            <a:spAutoFit/>
          </a:bodyPr>
          <a:lstStyle/>
          <a:p>
            <a:pPr marL="596962" indent="-298481" lvl="1">
              <a:lnSpc>
                <a:spcPts val="3870"/>
              </a:lnSpc>
              <a:buFont typeface="Arial"/>
              <a:buChar char="•"/>
            </a:pPr>
            <a:r>
              <a:rPr lang="en-US" sz="2764">
                <a:solidFill>
                  <a:srgbClr val="FFFFFF"/>
                </a:solidFill>
                <a:latin typeface="Open Sauce"/>
              </a:rPr>
              <a:t>Bayes' theorem is a fundamental concept in probabilistic data mining, particularly in the use of Naive Bayes classifiers. Which of the following correctly describes Bayes' theorem?</a:t>
            </a:r>
          </a:p>
          <a:p>
            <a:pPr>
              <a:lnSpc>
                <a:spcPts val="3870"/>
              </a:lnSpc>
            </a:pPr>
          </a:p>
          <a:p>
            <a:pPr marL="596962" indent="-298481" lvl="1">
              <a:lnSpc>
                <a:spcPts val="3870"/>
              </a:lnSpc>
              <a:buFont typeface="Arial"/>
              <a:buChar char="•"/>
            </a:pPr>
            <a:r>
              <a:rPr lang="en-US" sz="2764">
                <a:solidFill>
                  <a:srgbClr val="FFEC6A"/>
                </a:solidFill>
                <a:latin typeface="Open Sauce"/>
              </a:rPr>
              <a:t>Correct Answer: A) It is a theorem used to find the probability of an event given that another event has occurred.</a:t>
            </a:r>
          </a:p>
          <a:p>
            <a:pPr algn="l" marL="596962" indent="-298481" lvl="1">
              <a:lnSpc>
                <a:spcPts val="3870"/>
              </a:lnSpc>
              <a:buFont typeface="Arial"/>
              <a:buChar char="•"/>
            </a:pPr>
            <a:r>
              <a:rPr lang="en-US" sz="2764">
                <a:solidFill>
                  <a:srgbClr val="FFEC6A"/>
                </a:solidFill>
                <a:latin typeface="Open Sauce"/>
              </a:rPr>
              <a:t>Bayes' theorem, in probability theory and statistics, describes the probability of an event, based on prior knowledge of conditions that might be related to the event. It serves as the basis for the Bayesian framework of probabilistic modeling and inference.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2F2E44"/>
        </a:solidFill>
      </p:bgPr>
    </p:bg>
    <p:spTree>
      <p:nvGrpSpPr>
        <p:cNvPr id="1" name=""/>
        <p:cNvGrpSpPr/>
        <p:nvPr/>
      </p:nvGrpSpPr>
      <p:grpSpPr>
        <a:xfrm>
          <a:off x="0" y="0"/>
          <a:ext cx="0" cy="0"/>
          <a:chOff x="0" y="0"/>
          <a:chExt cx="0" cy="0"/>
        </a:xfrm>
      </p:grpSpPr>
      <p:sp>
        <p:nvSpPr>
          <p:cNvPr name="Freeform 2" id="2"/>
          <p:cNvSpPr/>
          <p:nvPr/>
        </p:nvSpPr>
        <p:spPr>
          <a:xfrm flipH="false" flipV="false" rot="0">
            <a:off x="228820" y="164465"/>
            <a:ext cx="2739866" cy="2637082"/>
          </a:xfrm>
          <a:custGeom>
            <a:avLst/>
            <a:gdLst/>
            <a:ahLst/>
            <a:cxnLst/>
            <a:rect r="r" b="b" t="t" l="l"/>
            <a:pathLst>
              <a:path h="2637082" w="2739866">
                <a:moveTo>
                  <a:pt x="0" y="0"/>
                </a:moveTo>
                <a:lnTo>
                  <a:pt x="2739866" y="0"/>
                </a:lnTo>
                <a:lnTo>
                  <a:pt x="2739866" y="2637082"/>
                </a:lnTo>
                <a:lnTo>
                  <a:pt x="0" y="2637082"/>
                </a:lnTo>
                <a:lnTo>
                  <a:pt x="0" y="0"/>
                </a:lnTo>
                <a:close/>
              </a:path>
            </a:pathLst>
          </a:custGeom>
          <a:blipFill>
            <a:blip r:embed="rId2"/>
            <a:stretch>
              <a:fillRect l="0" t="0" r="-351165" b="0"/>
            </a:stretch>
          </a:blipFill>
        </p:spPr>
      </p:sp>
      <p:sp>
        <p:nvSpPr>
          <p:cNvPr name="TextBox 3" id="3"/>
          <p:cNvSpPr txBox="true"/>
          <p:nvPr/>
        </p:nvSpPr>
        <p:spPr>
          <a:xfrm rot="0">
            <a:off x="0" y="4078406"/>
            <a:ext cx="11400161" cy="4160719"/>
          </a:xfrm>
          <a:prstGeom prst="rect">
            <a:avLst/>
          </a:prstGeom>
        </p:spPr>
        <p:txBody>
          <a:bodyPr anchor="t" rtlCol="false" tIns="0" lIns="0" bIns="0" rIns="0">
            <a:spAutoFit/>
          </a:bodyPr>
          <a:lstStyle/>
          <a:p>
            <a:pPr algn="ctr" marL="0" indent="0" lvl="0">
              <a:lnSpc>
                <a:spcPts val="16073"/>
              </a:lnSpc>
              <a:spcBef>
                <a:spcPct val="0"/>
              </a:spcBef>
            </a:pPr>
            <a:r>
              <a:rPr lang="en-US" sz="15758">
                <a:solidFill>
                  <a:srgbClr val="FFEC6A"/>
                </a:solidFill>
                <a:latin typeface="Darker Grotesque Bold"/>
              </a:rPr>
              <a:t>Midterm Review</a:t>
            </a:r>
          </a:p>
        </p:txBody>
      </p:sp>
      <p:sp>
        <p:nvSpPr>
          <p:cNvPr name="TextBox 4" id="4"/>
          <p:cNvSpPr txBox="true"/>
          <p:nvPr/>
        </p:nvSpPr>
        <p:spPr>
          <a:xfrm rot="0">
            <a:off x="5793284" y="9814306"/>
            <a:ext cx="6701433" cy="472694"/>
          </a:xfrm>
          <a:prstGeom prst="rect">
            <a:avLst/>
          </a:prstGeom>
        </p:spPr>
        <p:txBody>
          <a:bodyPr anchor="t" rtlCol="false" tIns="0" lIns="0" bIns="0" rIns="0">
            <a:spAutoFit/>
          </a:bodyPr>
          <a:lstStyle/>
          <a:p>
            <a:pPr algn="ctr">
              <a:lnSpc>
                <a:spcPts val="3870"/>
              </a:lnSpc>
              <a:spcBef>
                <a:spcPct val="0"/>
              </a:spcBef>
            </a:pPr>
            <a:r>
              <a:rPr lang="en-US" sz="2764">
                <a:solidFill>
                  <a:srgbClr val="FFFFFF"/>
                </a:solidFill>
                <a:latin typeface="Open Sauce"/>
              </a:rPr>
              <a:t>Ravi Starzl, PhD - Data Mining</a:t>
            </a:r>
            <a:r>
              <a:rPr lang="en-US" sz="2764">
                <a:solidFill>
                  <a:srgbClr val="FFEC6A"/>
                </a:solidFill>
                <a:latin typeface="Open Sauce"/>
              </a:rPr>
              <a:t> Fall 2023</a:t>
            </a:r>
          </a:p>
        </p:txBody>
      </p:sp>
      <p:grpSp>
        <p:nvGrpSpPr>
          <p:cNvPr name="Group 5" id="5"/>
          <p:cNvGrpSpPr>
            <a:grpSpLocks noChangeAspect="true"/>
          </p:cNvGrpSpPr>
          <p:nvPr/>
        </p:nvGrpSpPr>
        <p:grpSpPr>
          <a:xfrm rot="0">
            <a:off x="11436819" y="4137873"/>
            <a:ext cx="550430" cy="550430"/>
            <a:chOff x="0" y="0"/>
            <a:chExt cx="6355080" cy="6355080"/>
          </a:xfrm>
        </p:grpSpPr>
        <p:sp>
          <p:nvSpPr>
            <p:cNvPr name="Freeform 6" id="6"/>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7" id="7"/>
          <p:cNvSpPr txBox="true"/>
          <p:nvPr/>
        </p:nvSpPr>
        <p:spPr>
          <a:xfrm rot="0">
            <a:off x="11548950" y="424780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1</a:t>
            </a:r>
          </a:p>
        </p:txBody>
      </p:sp>
      <p:sp>
        <p:nvSpPr>
          <p:cNvPr name="TextBox 8" id="8"/>
          <p:cNvSpPr txBox="true"/>
          <p:nvPr/>
        </p:nvSpPr>
        <p:spPr>
          <a:xfrm rot="0">
            <a:off x="12179126" y="414279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Multiple Choice</a:t>
            </a:r>
          </a:p>
        </p:txBody>
      </p:sp>
      <p:grpSp>
        <p:nvGrpSpPr>
          <p:cNvPr name="Group 9" id="9"/>
          <p:cNvGrpSpPr>
            <a:grpSpLocks noChangeAspect="true"/>
          </p:cNvGrpSpPr>
          <p:nvPr/>
        </p:nvGrpSpPr>
        <p:grpSpPr>
          <a:xfrm rot="0">
            <a:off x="11436819" y="5251733"/>
            <a:ext cx="550430" cy="550430"/>
            <a:chOff x="0" y="0"/>
            <a:chExt cx="6355080" cy="6355080"/>
          </a:xfrm>
        </p:grpSpPr>
        <p:sp>
          <p:nvSpPr>
            <p:cNvPr name="Freeform 10" id="10"/>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1" id="11"/>
          <p:cNvSpPr txBox="true"/>
          <p:nvPr/>
        </p:nvSpPr>
        <p:spPr>
          <a:xfrm rot="0">
            <a:off x="11548950" y="536166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2</a:t>
            </a:r>
          </a:p>
        </p:txBody>
      </p:sp>
      <p:sp>
        <p:nvSpPr>
          <p:cNvPr name="TextBox 12" id="12"/>
          <p:cNvSpPr txBox="true"/>
          <p:nvPr/>
        </p:nvSpPr>
        <p:spPr>
          <a:xfrm rot="0">
            <a:off x="12179126" y="5226469"/>
            <a:ext cx="4192081" cy="472694"/>
          </a:xfrm>
          <a:prstGeom prst="rect">
            <a:avLst/>
          </a:prstGeom>
        </p:spPr>
        <p:txBody>
          <a:bodyPr anchor="t" rtlCol="false" tIns="0" lIns="0" bIns="0" rIns="0">
            <a:spAutoFit/>
          </a:bodyPr>
          <a:lstStyle/>
          <a:p>
            <a:pPr>
              <a:lnSpc>
                <a:spcPts val="3870"/>
              </a:lnSpc>
            </a:pPr>
            <a:r>
              <a:rPr lang="en-US" sz="2764">
                <a:solidFill>
                  <a:srgbClr val="FFEC6A"/>
                </a:solidFill>
                <a:latin typeface="Open Sauce"/>
              </a:rPr>
              <a:t>True or False</a:t>
            </a:r>
          </a:p>
        </p:txBody>
      </p:sp>
      <p:grpSp>
        <p:nvGrpSpPr>
          <p:cNvPr name="Group 13" id="13"/>
          <p:cNvGrpSpPr>
            <a:grpSpLocks noChangeAspect="true"/>
          </p:cNvGrpSpPr>
          <p:nvPr/>
        </p:nvGrpSpPr>
        <p:grpSpPr>
          <a:xfrm rot="0">
            <a:off x="11436819" y="6239143"/>
            <a:ext cx="550430" cy="550430"/>
            <a:chOff x="0" y="0"/>
            <a:chExt cx="6355080" cy="6355080"/>
          </a:xfrm>
        </p:grpSpPr>
        <p:sp>
          <p:nvSpPr>
            <p:cNvPr name="Freeform 14" id="14"/>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5" id="15"/>
          <p:cNvSpPr txBox="true"/>
          <p:nvPr/>
        </p:nvSpPr>
        <p:spPr>
          <a:xfrm rot="0">
            <a:off x="11548950" y="6349071"/>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3</a:t>
            </a:r>
          </a:p>
        </p:txBody>
      </p:sp>
      <p:sp>
        <p:nvSpPr>
          <p:cNvPr name="TextBox 16" id="16"/>
          <p:cNvSpPr txBox="true"/>
          <p:nvPr/>
        </p:nvSpPr>
        <p:spPr>
          <a:xfrm rot="0">
            <a:off x="12179126" y="6244060"/>
            <a:ext cx="4192081"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Short Answers</a:t>
            </a:r>
          </a:p>
        </p:txBody>
      </p:sp>
      <p:grpSp>
        <p:nvGrpSpPr>
          <p:cNvPr name="Group 17" id="17"/>
          <p:cNvGrpSpPr>
            <a:grpSpLocks noChangeAspect="true"/>
          </p:cNvGrpSpPr>
          <p:nvPr/>
        </p:nvGrpSpPr>
        <p:grpSpPr>
          <a:xfrm rot="0">
            <a:off x="11436819" y="7353003"/>
            <a:ext cx="550430" cy="550430"/>
            <a:chOff x="0" y="0"/>
            <a:chExt cx="6355080" cy="6355080"/>
          </a:xfrm>
        </p:grpSpPr>
        <p:sp>
          <p:nvSpPr>
            <p:cNvPr name="Freeform 18" id="18"/>
            <p:cNvSpPr/>
            <p:nvPr/>
          </p:nvSpPr>
          <p:spPr>
            <a:xfrm flipH="false" flipV="false" rot="0">
              <a:off x="0" y="0"/>
              <a:ext cx="6355080" cy="6355080"/>
            </a:xfrm>
            <a:custGeom>
              <a:avLst/>
              <a:gdLst/>
              <a:ahLst/>
              <a:cxnLst/>
              <a:rect r="r" b="b" t="t" l="l"/>
              <a:pathLst>
                <a:path h="6355080" w="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FEC6A"/>
            </a:solidFill>
          </p:spPr>
        </p:sp>
      </p:grpSp>
      <p:sp>
        <p:nvSpPr>
          <p:cNvPr name="TextBox 19" id="19"/>
          <p:cNvSpPr txBox="true"/>
          <p:nvPr/>
        </p:nvSpPr>
        <p:spPr>
          <a:xfrm rot="0">
            <a:off x="11548950" y="7462930"/>
            <a:ext cx="326168" cy="307086"/>
          </a:xfrm>
          <a:prstGeom prst="rect">
            <a:avLst/>
          </a:prstGeom>
        </p:spPr>
        <p:txBody>
          <a:bodyPr anchor="t" rtlCol="false" tIns="0" lIns="0" bIns="0" rIns="0">
            <a:spAutoFit/>
          </a:bodyPr>
          <a:lstStyle/>
          <a:p>
            <a:pPr algn="ctr">
              <a:lnSpc>
                <a:spcPts val="2340"/>
              </a:lnSpc>
            </a:pPr>
            <a:r>
              <a:rPr lang="en-US" sz="2340">
                <a:solidFill>
                  <a:srgbClr val="FFFFFF"/>
                </a:solidFill>
                <a:latin typeface="Open Sauce"/>
              </a:rPr>
              <a:t>4</a:t>
            </a:r>
          </a:p>
        </p:txBody>
      </p:sp>
      <p:sp>
        <p:nvSpPr>
          <p:cNvPr name="TextBox 20" id="20"/>
          <p:cNvSpPr txBox="true"/>
          <p:nvPr/>
        </p:nvSpPr>
        <p:spPr>
          <a:xfrm rot="0">
            <a:off x="12179126" y="7327739"/>
            <a:ext cx="5080174" cy="472694"/>
          </a:xfrm>
          <a:prstGeom prst="rect">
            <a:avLst/>
          </a:prstGeom>
        </p:spPr>
        <p:txBody>
          <a:bodyPr anchor="t" rtlCol="false" tIns="0" lIns="0" bIns="0" rIns="0">
            <a:spAutoFit/>
          </a:bodyPr>
          <a:lstStyle/>
          <a:p>
            <a:pPr>
              <a:lnSpc>
                <a:spcPts val="3870"/>
              </a:lnSpc>
            </a:pPr>
            <a:r>
              <a:rPr lang="en-US" sz="2764">
                <a:solidFill>
                  <a:srgbClr val="FFFFFF"/>
                </a:solidFill>
                <a:latin typeface="Open Sauce"/>
              </a:rPr>
              <a:t>Reasoning / Computing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DAFy2G4YPLc</dc:identifier>
  <dcterms:modified xsi:type="dcterms:W3CDTF">2011-08-01T06:04:30Z</dcterms:modified>
  <cp:revision>1</cp:revision>
  <dc:title>CSCI 4502/5502 Data Mining Fall 2023 Lecture 17</dc:title>
</cp:coreProperties>
</file>

<file path=docProps/thumbnail.jpeg>
</file>